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0" r:id="rId2"/>
    <p:sldId id="261" r:id="rId3"/>
    <p:sldId id="262" r:id="rId4"/>
    <p:sldId id="263" r:id="rId5"/>
    <p:sldId id="264" r:id="rId6"/>
    <p:sldId id="267" r:id="rId7"/>
    <p:sldId id="271" r:id="rId8"/>
    <p:sldId id="268" r:id="rId9"/>
    <p:sldId id="270" r:id="rId10"/>
    <p:sldId id="269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5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3" autoAdjust="0"/>
    <p:restoredTop sz="94674"/>
  </p:normalViewPr>
  <p:slideViewPr>
    <p:cSldViewPr snapToGrid="0" snapToObjects="1">
      <p:cViewPr varScale="1">
        <p:scale>
          <a:sx n="114" d="100"/>
          <a:sy n="114" d="100"/>
        </p:scale>
        <p:origin x="300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4DAAA6-4117-4992-859F-BAA0EB4FC72C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86EC46-0A82-4490-B060-7233CBE14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662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Lato" panose="020F050202020403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A208-0694-964E-93B1-EAF2C4DF2BAD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4241-18B8-5046-A9FC-AB90B7CAF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14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2/21/2019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004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2/21/2019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539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A208-0694-964E-93B1-EAF2C4DF2BAD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4241-18B8-5046-A9FC-AB90B7CAF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028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Lato" panose="020F050202020403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2/21/2019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478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A208-0694-964E-93B1-EAF2C4DF2BAD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4241-18B8-5046-A9FC-AB90B7CAF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031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Lato" panose="020F050202020403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Lato" panose="020F050202020403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2/21/2019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493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2/21/2019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492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2/21/2019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113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>
                <a:latin typeface="Lato" panose="020F0502020204030203" pitchFamily="34" charset="0"/>
              </a:defRPr>
            </a:lvl1pPr>
            <a:lvl2pPr>
              <a:defRPr sz="2800">
                <a:latin typeface="Lato" panose="020F0502020204030203" pitchFamily="34" charset="0"/>
              </a:defRPr>
            </a:lvl2pPr>
            <a:lvl3pPr>
              <a:defRPr sz="2400">
                <a:latin typeface="Lato" panose="020F0502020204030203" pitchFamily="34" charset="0"/>
              </a:defRPr>
            </a:lvl3pPr>
            <a:lvl4pPr>
              <a:defRPr sz="2000">
                <a:latin typeface="Lato" panose="020F0502020204030203" pitchFamily="34" charset="0"/>
              </a:defRPr>
            </a:lvl4pPr>
            <a:lvl5pPr>
              <a:defRPr sz="2000">
                <a:latin typeface="Lato" panose="020F0502020204030203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Lato" panose="020F050202020403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2/21/2019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219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>
                <a:latin typeface="Lato" panose="020F0502020204030203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Lato" panose="020F050202020403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2/21/2019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261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64A208-0694-964E-93B1-EAF2C4DF2BAD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D4241-18B8-5046-A9FC-AB90B7CAF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513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y5moYMIp8iU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524000" y="2479431"/>
            <a:ext cx="9144000" cy="84406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7592"/>
                </a:solidFill>
                <a:latin typeface="Lato" charset="0"/>
                <a:ea typeface="Lato" charset="0"/>
                <a:cs typeface="Lato" charset="0"/>
              </a:rPr>
              <a:t>Terrain Generation: A Very Brief Overview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1524000" y="3323491"/>
            <a:ext cx="9144000" cy="4923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Lato Medium" charset="0"/>
                <a:ea typeface="Lato Medium" charset="0"/>
                <a:cs typeface="Lato Medium" charset="0"/>
              </a:rPr>
              <a:t>CS 418: Interactive Computer Graphics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524000" y="3784275"/>
            <a:ext cx="9144000" cy="4923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UNIVERSITY OF ILLINOIS AT URBANA-CHAMPAIGN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F8BAB2-8017-4A69-9401-14F88601F81E}"/>
              </a:ext>
            </a:extLst>
          </p:cNvPr>
          <p:cNvSpPr txBox="1"/>
          <p:nvPr/>
        </p:nvSpPr>
        <p:spPr>
          <a:xfrm>
            <a:off x="2107096" y="5797952"/>
            <a:ext cx="52627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Eric Shaffer</a:t>
            </a:r>
          </a:p>
        </p:txBody>
      </p:sp>
    </p:spTree>
    <p:extLst>
      <p:ext uri="{BB962C8B-B14F-4D97-AF65-F5344CB8AC3E}">
        <p14:creationId xmlns:p14="http://schemas.microsoft.com/office/powerpoint/2010/main" val="93217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6C721-F246-41EB-A891-492E93F7E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Diamond Square: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76EB4-5876-4683-9C31-1310B4FF0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178" y="1615005"/>
            <a:ext cx="11290442" cy="327635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For an iterative implementation one approach is</a:t>
            </a:r>
          </a:p>
          <a:p>
            <a:pPr marL="0" indent="0">
              <a:buNone/>
            </a:pPr>
            <a:r>
              <a:rPr lang="en-US" dirty="0"/>
              <a:t>Consider  an outer loop and two inner nested loops</a:t>
            </a:r>
          </a:p>
          <a:p>
            <a:r>
              <a:rPr lang="en-US" dirty="0"/>
              <a:t>Outer loop changes the radius of neighborhoods used for averages</a:t>
            </a:r>
          </a:p>
          <a:p>
            <a:pPr lvl="1"/>
            <a:r>
              <a:rPr lang="en-US" dirty="0"/>
              <a:t>For example, in the first diamond step below the radius is 4 steps, in the second it is 2 steps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How many iterations of the outer loop will there be?</a:t>
            </a:r>
          </a:p>
          <a:p>
            <a:r>
              <a:rPr lang="en-US" dirty="0"/>
              <a:t>Inner 2 nested loops iterate over the grid generating the (</a:t>
            </a:r>
            <a:r>
              <a:rPr lang="en-US" dirty="0" err="1"/>
              <a:t>i,j</a:t>
            </a:r>
            <a:r>
              <a:rPr lang="en-US" dirty="0"/>
              <a:t>) coordinates of vertices</a:t>
            </a:r>
          </a:p>
          <a:p>
            <a:pPr lvl="1"/>
            <a:r>
              <a:rPr lang="en-US" dirty="0"/>
              <a:t>One nested loop does diamond</a:t>
            </a:r>
          </a:p>
          <a:p>
            <a:pPr lvl="1"/>
            <a:r>
              <a:rPr lang="en-US" dirty="0"/>
              <a:t>One nested loop does square</a:t>
            </a:r>
          </a:p>
          <a:p>
            <a:pPr lvl="1"/>
            <a:r>
              <a:rPr lang="en-US" dirty="0"/>
              <a:t>Step size is set to generate only the indices needed for each step</a:t>
            </a:r>
          </a:p>
          <a:p>
            <a:pPr lvl="1"/>
            <a:r>
              <a:rPr lang="en-US" dirty="0"/>
              <a:t>For example first diamond is (2,2) and first square is (0,2) , (2,0) , (2,4) , (4,2)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202D3A-C256-4480-B079-4F13431BC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674" y="4891357"/>
            <a:ext cx="9212493" cy="1966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952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D17F3-7E85-45D2-B47B-5C98FD1BE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Diamond Square – Example Output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7A7EF8-2A69-4C43-A285-9F2EECB0A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601" y="1627091"/>
            <a:ext cx="8003227" cy="523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282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F6FCA-3EF8-4C8B-AC66-343C80C88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Randomized Terrain </a:t>
            </a:r>
            <a:br>
              <a:rPr lang="en-US" dirty="0"/>
            </a:br>
            <a:r>
              <a:rPr lang="en-US" dirty="0"/>
              <a:t>(not acceptable)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EE809D-9023-4016-B428-4983D2AEBF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2185" b="16224"/>
          <a:stretch/>
        </p:blipFill>
        <p:spPr>
          <a:xfrm>
            <a:off x="472432" y="2301412"/>
            <a:ext cx="5974374" cy="30822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1E54D0-45D7-4CC6-88BF-A19083EB9297}"/>
              </a:ext>
            </a:extLst>
          </p:cNvPr>
          <p:cNvSpPr txBox="1"/>
          <p:nvPr/>
        </p:nvSpPr>
        <p:spPr>
          <a:xfrm>
            <a:off x="7150814" y="3473202"/>
            <a:ext cx="3837398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What other problems are there?</a:t>
            </a:r>
          </a:p>
        </p:txBody>
      </p:sp>
    </p:spTree>
    <p:extLst>
      <p:ext uri="{BB962C8B-B14F-4D97-AF65-F5344CB8AC3E}">
        <p14:creationId xmlns:p14="http://schemas.microsoft.com/office/powerpoint/2010/main" val="3902987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FD9E8-3885-4E33-942F-9F8AF2897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/>
          <a:lstStyle/>
          <a:p>
            <a:r>
              <a:rPr lang="en-US"/>
              <a:t>Procedural Modeling of Terrain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75C1A-BB17-4ABB-9B28-86B21CB4B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50" y="209275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Lots of scenes require geometric models of natural objects</a:t>
            </a:r>
          </a:p>
          <a:p>
            <a:pPr lvl="1"/>
            <a:r>
              <a:rPr lang="en-US" sz="1800" dirty="0"/>
              <a:t>Clouds, Water, Plants, Terrain</a:t>
            </a:r>
          </a:p>
          <a:p>
            <a:pPr lvl="1"/>
            <a:r>
              <a:rPr lang="en-US" sz="1800" dirty="0"/>
              <a:t>Those last two items are often modeled using fractal techniques</a:t>
            </a:r>
          </a:p>
          <a:p>
            <a:pPr lvl="1"/>
            <a:r>
              <a:rPr lang="en-US" sz="1800" dirty="0"/>
              <a:t>Allows for the procedural generation of highly detailed models</a:t>
            </a:r>
            <a:br>
              <a:rPr lang="en-US" sz="1800" dirty="0"/>
            </a:br>
            <a:endParaRPr lang="en-US" sz="1800" dirty="0"/>
          </a:p>
          <a:p>
            <a:pPr marL="0" indent="0">
              <a:buNone/>
            </a:pPr>
            <a:r>
              <a:rPr lang="en-US" sz="2000" dirty="0"/>
              <a:t>We’ll look at a simple fractal modeling technique for terrain</a:t>
            </a:r>
          </a:p>
          <a:p>
            <a:pPr lvl="1"/>
            <a:r>
              <a:rPr lang="en-US" sz="1800" dirty="0"/>
              <a:t>Diamond-Square Algorithm</a:t>
            </a:r>
          </a:p>
          <a:p>
            <a:pPr lvl="1"/>
            <a:r>
              <a:rPr lang="en-US" sz="1800" dirty="0"/>
              <a:t>Developed by Loren Carpenter in 1980(</a:t>
            </a:r>
            <a:r>
              <a:rPr lang="en-US" sz="1800" dirty="0" err="1"/>
              <a:t>ish</a:t>
            </a:r>
            <a:r>
              <a:rPr lang="en-US" sz="1800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5130BB-46C0-4FEE-8789-F9B9B550A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7537" y="1761205"/>
            <a:ext cx="4269275" cy="296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837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4F773-B75E-4832-A6C3-A9C7E7E26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7634" y="-61250"/>
            <a:ext cx="10515600" cy="1325563"/>
          </a:xfrm>
        </p:spPr>
        <p:txBody>
          <a:bodyPr/>
          <a:lstStyle/>
          <a:p>
            <a:r>
              <a:rPr lang="en-US" dirty="0"/>
              <a:t>Loren Carpenter</a:t>
            </a:r>
          </a:p>
        </p:txBody>
      </p:sp>
      <p:pic>
        <p:nvPicPr>
          <p:cNvPr id="4" name="Online Media 3">
            <a:hlinkClick r:id="" action="ppaction://media"/>
            <a:extLst>
              <a:ext uri="{FF2B5EF4-FFF2-40B4-BE49-F238E27FC236}">
                <a16:creationId xmlns:a16="http://schemas.microsoft.com/office/drawing/2014/main" id="{0731668B-42E2-440A-9FC3-D21A1FFA3087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1013289"/>
            <a:ext cx="7587465" cy="56905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B7599C-2F53-43C5-8929-969E08C48859}"/>
              </a:ext>
            </a:extLst>
          </p:cNvPr>
          <p:cNvSpPr txBox="1"/>
          <p:nvPr/>
        </p:nvSpPr>
        <p:spPr>
          <a:xfrm>
            <a:off x="7638836" y="2517168"/>
            <a:ext cx="460453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Born in 1947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Co-founder and chief scientist at Pixar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One of the designers of Reyes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One of the authors of </a:t>
            </a:r>
            <a:r>
              <a:rPr lang="en-US" dirty="0" err="1"/>
              <a:t>RenderMan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Invented A-Buffer hidden surface algorithm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Improved Mersenne Twistor RNG (2006)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Retired in 2014</a:t>
            </a:r>
          </a:p>
        </p:txBody>
      </p:sp>
    </p:spTree>
    <p:extLst>
      <p:ext uri="{BB962C8B-B14F-4D97-AF65-F5344CB8AC3E}">
        <p14:creationId xmlns:p14="http://schemas.microsoft.com/office/powerpoint/2010/main" val="1149131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83B3C-220C-41D2-BFA9-793654255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Height 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3DAFB-6D97-4847-B9B1-19F9FF3FC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51226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 height map is a simple data structure</a:t>
            </a:r>
          </a:p>
          <a:p>
            <a:pPr marL="0" indent="0">
              <a:buNone/>
            </a:pPr>
            <a:r>
              <a:rPr lang="en-US" dirty="0"/>
              <a:t>For each point (X,Y) in a 2D domain</a:t>
            </a:r>
          </a:p>
          <a:p>
            <a:r>
              <a:rPr lang="en-US" dirty="0"/>
              <a:t>Describes a height or Z value</a:t>
            </a:r>
          </a:p>
          <a:p>
            <a:r>
              <a:rPr lang="en-US" dirty="0"/>
              <a:t>The (X,Y) points are usually discretely sampled</a:t>
            </a:r>
          </a:p>
          <a:p>
            <a:r>
              <a:rPr lang="en-US" dirty="0"/>
              <a:t>Typically in a uniform grid</a:t>
            </a:r>
          </a:p>
          <a:p>
            <a:r>
              <a:rPr lang="en-US" dirty="0"/>
              <a:t>Images are often used to store height maps</a:t>
            </a:r>
          </a:p>
          <a:p>
            <a:r>
              <a:rPr lang="en-US" dirty="0"/>
              <a:t>Stored terrain rather than generated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8847C4-F9C6-4080-8A41-F8C803D6A7F2}"/>
              </a:ext>
            </a:extLst>
          </p:cNvPr>
          <p:cNvSpPr txBox="1"/>
          <p:nvPr/>
        </p:nvSpPr>
        <p:spPr>
          <a:xfrm>
            <a:off x="4536040" y="195208"/>
            <a:ext cx="3359650" cy="1200329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Rest of the scientific world uses Z for height…only computer graphics seems to prefer Y.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9C9FE9-D5EE-4F05-BE3D-6A5307477A73}"/>
              </a:ext>
            </a:extLst>
          </p:cNvPr>
          <p:cNvSpPr txBox="1"/>
          <p:nvPr/>
        </p:nvSpPr>
        <p:spPr>
          <a:xfrm>
            <a:off x="5018925" y="2429838"/>
            <a:ext cx="3146461" cy="646331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What phenomenon cannot be modeled this way?</a:t>
            </a:r>
          </a:p>
        </p:txBody>
      </p:sp>
      <p:pic>
        <p:nvPicPr>
          <p:cNvPr id="1026" name="Picture 2" descr="https://upload.wikimedia.org/wikipedia/commons/thumb/5/57/Heightmap.png/200px-Heightmap.png">
            <a:extLst>
              <a:ext uri="{FF2B5EF4-FFF2-40B4-BE49-F238E27FC236}">
                <a16:creationId xmlns:a16="http://schemas.microsoft.com/office/drawing/2014/main" id="{BAA42441-8F3A-4804-9633-F13EBB730E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8214" y="203292"/>
            <a:ext cx="3275316" cy="3275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118E11-AE27-4024-ACFD-975672A397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6297" y="3715616"/>
            <a:ext cx="4713055" cy="3028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94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EB091C-09CC-4121-B99E-31462F77F1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35" r="10332" b="-2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978B1D-AE7B-4650-8E93-0851A469D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US" dirty="0"/>
              <a:t>Generating a Terrain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13288-2BA3-45C3-955F-8DCF27C66C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4095964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Lots of different methods</a:t>
            </a:r>
          </a:p>
          <a:p>
            <a:pPr lvl="1"/>
            <a:r>
              <a:rPr lang="en-US" sz="1800" dirty="0"/>
              <a:t>Midpoint Displacement</a:t>
            </a:r>
          </a:p>
          <a:p>
            <a:pPr lvl="1"/>
            <a:r>
              <a:rPr lang="en-US" sz="1800" dirty="0"/>
              <a:t>Perlin noise</a:t>
            </a:r>
          </a:p>
          <a:p>
            <a:pPr lvl="1"/>
            <a:r>
              <a:rPr lang="en-US" sz="1800" dirty="0"/>
              <a:t>Diamond Square</a:t>
            </a:r>
            <a:br>
              <a:rPr lang="en-US" sz="1800" dirty="0"/>
            </a:br>
            <a:endParaRPr lang="en-US" sz="1800" dirty="0"/>
          </a:p>
          <a:p>
            <a:r>
              <a:rPr lang="en-US" sz="2200" dirty="0"/>
              <a:t>Methods in industry</a:t>
            </a:r>
          </a:p>
          <a:p>
            <a:pPr lvl="1"/>
            <a:r>
              <a:rPr lang="en-US" sz="1800" dirty="0"/>
              <a:t>Usually involve some </a:t>
            </a:r>
            <a:br>
              <a:rPr lang="en-US" sz="1800" dirty="0"/>
            </a:br>
            <a:r>
              <a:rPr lang="en-US" sz="1800" dirty="0"/>
              <a:t>manual input</a:t>
            </a:r>
            <a:br>
              <a:rPr lang="en-US" sz="1800" dirty="0"/>
            </a:br>
            <a:endParaRPr lang="en-US" sz="1800" dirty="0"/>
          </a:p>
          <a:p>
            <a:pPr lvl="1"/>
            <a:r>
              <a:rPr lang="en-US" sz="1800" dirty="0"/>
              <a:t>Simulate more stuff</a:t>
            </a:r>
            <a:br>
              <a:rPr lang="en-US" sz="1800" dirty="0"/>
            </a:br>
            <a:r>
              <a:rPr lang="en-US" sz="1800" dirty="0"/>
              <a:t>(e.g. erosion)</a:t>
            </a:r>
            <a:br>
              <a:rPr lang="en-US" sz="1800" dirty="0"/>
            </a:br>
            <a:endParaRPr lang="en-US" sz="1800" dirty="0"/>
          </a:p>
          <a:p>
            <a:pPr lvl="1"/>
            <a:r>
              <a:rPr lang="en-US" sz="1800" dirty="0"/>
              <a:t>But often based on the above methods </a:t>
            </a:r>
            <a:br>
              <a:rPr lang="en-US" sz="1800" dirty="0"/>
            </a:br>
            <a:endParaRPr lang="en-US" sz="1800" dirty="0"/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59914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E4B3B-A1DD-402A-A3CA-7BB8903CB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Diamond Square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FDDBB-F8F9-4E1D-8389-8A7F6D090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now, we will focus only on the Diamond-Square algorithm</a:t>
            </a:r>
          </a:p>
          <a:p>
            <a:r>
              <a:rPr lang="en-US" dirty="0"/>
              <a:t>Basic idea: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90FAE0-B940-42A0-B130-727327780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432" y="2933591"/>
            <a:ext cx="11472809" cy="24491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F8051B-ACD4-4D71-BB60-E3DF5A1FDF86}"/>
              </a:ext>
            </a:extLst>
          </p:cNvPr>
          <p:cNvSpPr txBox="1"/>
          <p:nvPr/>
        </p:nvSpPr>
        <p:spPr>
          <a:xfrm>
            <a:off x="2553128" y="5595193"/>
            <a:ext cx="7161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https://en.wikipedia.org/wiki/Diamond-square_algorithm</a:t>
            </a:r>
          </a:p>
        </p:txBody>
      </p:sp>
    </p:spTree>
    <p:extLst>
      <p:ext uri="{BB962C8B-B14F-4D97-AF65-F5344CB8AC3E}">
        <p14:creationId xmlns:p14="http://schemas.microsoft.com/office/powerpoint/2010/main" val="1523277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E4B3B-A1DD-402A-A3CA-7BB8903CB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Diamond Square Algorithm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1FDDBB-F8F9-4E1D-8389-8A7F6D09081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00692" y="3667875"/>
                <a:ext cx="10953108" cy="2509088"/>
              </a:xfrm>
            </p:spPr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US" dirty="0"/>
                  <a:t>Grid size is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US" dirty="0"/>
                  <a:t> by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Initialize height of four corner vertices to random values</a:t>
                </a:r>
              </a:p>
              <a:p>
                <a:pPr marL="0" indent="0">
                  <a:buNone/>
                </a:pPr>
                <a:r>
                  <a:rPr lang="en-US" dirty="0"/>
                  <a:t>Every other vertex has height set as:</a:t>
                </a:r>
                <a:br>
                  <a:rPr lang="en-US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𝑟𝑜𝑢𝑔h𝑛𝑒𝑠𝑠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nary>
                        <m:naryPr>
                          <m:chr m:val="∑"/>
                          <m:limLoc m:val="subSup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The average of four other heights plus some random value called “roughness”</a:t>
                </a:r>
              </a:p>
              <a:p>
                <a:pPr marL="0" indent="0">
                  <a:buNone/>
                </a:pPr>
                <a:r>
                  <a:rPr lang="en-US" dirty="0"/>
                  <a:t>After performing a diamond &amp; square step </a:t>
                </a:r>
                <a:r>
                  <a:rPr lang="en-US" dirty="0">
                    <a:sym typeface="Wingdings" panose="05000000000000000000" pitchFamily="2" charset="2"/>
                  </a:rPr>
                  <a:t></a:t>
                </a:r>
                <a:r>
                  <a:rPr lang="en-US" dirty="0"/>
                  <a:t> reduce the roughness value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1FDDBB-F8F9-4E1D-8389-8A7F6D09081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0692" y="3667875"/>
                <a:ext cx="10953108" cy="2509088"/>
              </a:xfrm>
              <a:blipFill>
                <a:blip r:embed="rId2"/>
                <a:stretch>
                  <a:fillRect l="-890" t="-17275" b="-44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EF90FAE0-B940-42A0-B130-7273277808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876" y="1463252"/>
            <a:ext cx="9212493" cy="1966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718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E4B3B-A1DD-402A-A3CA-7BB8903CB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Diamond </a:t>
            </a:r>
            <a:r>
              <a:rPr lang="en-US"/>
              <a:t>Square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FDDBB-F8F9-4E1D-8389-8A7F6D090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  <a:p>
            <a:pPr lvl="1"/>
            <a:r>
              <a:rPr lang="en-US" dirty="0"/>
              <a:t>K (grid size)</a:t>
            </a:r>
          </a:p>
          <a:p>
            <a:pPr lvl="1"/>
            <a:r>
              <a:rPr lang="en-US" dirty="0"/>
              <a:t>Roughness</a:t>
            </a:r>
          </a:p>
          <a:p>
            <a:pPr lvl="1"/>
            <a:r>
              <a:rPr lang="en-US" dirty="0"/>
              <a:t>Reduction (e.g. reduce roughness by ½ each iteration)</a:t>
            </a:r>
          </a:p>
          <a:p>
            <a:r>
              <a:rPr lang="en-US" dirty="0"/>
              <a:t>Can implement recursively or iteratively</a:t>
            </a:r>
          </a:p>
          <a:p>
            <a:pPr lvl="1"/>
            <a:r>
              <a:rPr lang="en-US" dirty="0"/>
              <a:t>I think recursion is harder….guesses as to why?</a:t>
            </a:r>
          </a:p>
          <a:p>
            <a:pPr lvl="1"/>
            <a:r>
              <a:rPr lang="en-US" dirty="0"/>
              <a:t>But recursion is doable…so do it if you want to…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56ACED-BD64-4B6D-BA83-737D480BA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756221"/>
            <a:ext cx="9212493" cy="1966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72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E241C-9501-4DA2-9213-AFF7421B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Diamond Square: Implementation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598BAC-1853-49A2-A0BD-1BFA23442E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42" r="19910" b="13034"/>
          <a:stretch/>
        </p:blipFill>
        <p:spPr>
          <a:xfrm rot="10800000">
            <a:off x="6302435" y="1588085"/>
            <a:ext cx="4875847" cy="509069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5714B-818D-44D2-937B-E1B287DC49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82" y="1849888"/>
            <a:ext cx="6385389" cy="4351338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Be careful about choosing k too big</a:t>
            </a:r>
          </a:p>
          <a:p>
            <a:pPr lvl="1"/>
            <a:r>
              <a:rPr lang="en-US" sz="2000" dirty="0"/>
              <a:t>Total number of vertices has to fit in 32 bits</a:t>
            </a:r>
          </a:p>
          <a:p>
            <a:pPr lvl="1"/>
            <a:r>
              <a:rPr lang="en-US" sz="2000" dirty="0"/>
              <a:t>Start by testing with 5x5 </a:t>
            </a:r>
            <a:br>
              <a:rPr lang="en-US" sz="2000" dirty="0"/>
            </a:br>
            <a:endParaRPr lang="en-US" sz="2000" dirty="0"/>
          </a:p>
          <a:p>
            <a:r>
              <a:rPr lang="en-US" sz="2400" dirty="0"/>
              <a:t>If you use the Lab code, make sure you understand the (</a:t>
            </a:r>
            <a:r>
              <a:rPr lang="en-US" sz="2400" dirty="0" err="1"/>
              <a:t>i,j</a:t>
            </a:r>
            <a:r>
              <a:rPr lang="en-US" sz="2400" dirty="0"/>
              <a:t>) indexing</a:t>
            </a:r>
          </a:p>
          <a:p>
            <a:pPr lvl="1"/>
            <a:r>
              <a:rPr lang="en-US" sz="2000" dirty="0"/>
              <a:t>i is row</a:t>
            </a:r>
          </a:p>
          <a:p>
            <a:pPr lvl="1"/>
            <a:r>
              <a:rPr lang="en-US" sz="2000" dirty="0"/>
              <a:t>j is column of the grid</a:t>
            </a:r>
          </a:p>
          <a:p>
            <a:pPr lvl="1"/>
            <a:r>
              <a:rPr lang="en-US" sz="2000" dirty="0"/>
              <a:t>Bottom left corner is (0,0)</a:t>
            </a:r>
          </a:p>
          <a:p>
            <a:pPr lvl="1"/>
            <a:endParaRPr lang="en-US" sz="2000" dirty="0"/>
          </a:p>
          <a:p>
            <a:r>
              <a:rPr lang="en-US" sz="2400" dirty="0"/>
              <a:t>Need to handle boundary cases</a:t>
            </a:r>
          </a:p>
          <a:p>
            <a:pPr lvl="1"/>
            <a:r>
              <a:rPr lang="en-US" sz="2000" dirty="0"/>
              <a:t>e.g. when there are only 3 neighbors</a:t>
            </a:r>
          </a:p>
          <a:p>
            <a:pPr lvl="1"/>
            <a:r>
              <a:rPr lang="en-US" sz="2000" dirty="0"/>
              <a:t>Option 1: use only 3 neighbors</a:t>
            </a:r>
          </a:p>
          <a:p>
            <a:pPr lvl="1"/>
            <a:r>
              <a:rPr lang="en-US" sz="2000" dirty="0"/>
              <a:t>Option 2: use a periodic boundary </a:t>
            </a:r>
          </a:p>
        </p:txBody>
      </p:sp>
    </p:spTree>
    <p:extLst>
      <p:ext uri="{BB962C8B-B14F-4D97-AF65-F5344CB8AC3E}">
        <p14:creationId xmlns:p14="http://schemas.microsoft.com/office/powerpoint/2010/main" val="4147195539"/>
      </p:ext>
    </p:extLst>
  </p:cSld>
  <p:clrMapOvr>
    <a:masterClrMapping/>
  </p:clrMapOvr>
</p:sld>
</file>

<file path=ppt/theme/theme1.xml><?xml version="1.0" encoding="utf-8"?>
<a:theme xmlns:a="http://schemas.openxmlformats.org/drawingml/2006/main" name="Sample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SampleSlides</Template>
  <TotalTime>15005</TotalTime>
  <Words>477</Words>
  <Application>Microsoft Office PowerPoint</Application>
  <PresentationFormat>Widescreen</PresentationFormat>
  <Paragraphs>84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Calibri</vt:lpstr>
      <vt:lpstr>Cambria</vt:lpstr>
      <vt:lpstr>Cambria Math</vt:lpstr>
      <vt:lpstr>Comic Sans MS</vt:lpstr>
      <vt:lpstr>Lato</vt:lpstr>
      <vt:lpstr>Lato Medium</vt:lpstr>
      <vt:lpstr>Wingdings</vt:lpstr>
      <vt:lpstr>SampleSlides</vt:lpstr>
      <vt:lpstr>PowerPoint Presentation</vt:lpstr>
      <vt:lpstr>Procedural Modeling of Terrain</vt:lpstr>
      <vt:lpstr>Loren Carpenter</vt:lpstr>
      <vt:lpstr>Height Maps</vt:lpstr>
      <vt:lpstr>Generating a Terrain</vt:lpstr>
      <vt:lpstr>Diamond Square Algorithm</vt:lpstr>
      <vt:lpstr>Diamond Square Algorithm</vt:lpstr>
      <vt:lpstr>Diamond Square Algorithm</vt:lpstr>
      <vt:lpstr>Diamond Square: Implementation</vt:lpstr>
      <vt:lpstr>Diamond Square: Implementation</vt:lpstr>
      <vt:lpstr>Diamond Square – Example Output</vt:lpstr>
      <vt:lpstr>Example: Randomized Terrain  (not acceptable)</vt:lpstr>
    </vt:vector>
  </TitlesOfParts>
  <Company>UIUC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Schumacher;shaffer1@illinois.edu</dc:creator>
  <cp:lastModifiedBy>Eric Shaffer</cp:lastModifiedBy>
  <cp:revision>108</cp:revision>
  <dcterms:created xsi:type="dcterms:W3CDTF">2017-05-11T14:02:37Z</dcterms:created>
  <dcterms:modified xsi:type="dcterms:W3CDTF">2019-02-21T14:42:40Z</dcterms:modified>
</cp:coreProperties>
</file>